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88" r:id="rId1"/>
  </p:sldMasterIdLst>
  <p:notesMasterIdLst>
    <p:notesMasterId r:id="rId18"/>
  </p:notesMasterIdLst>
  <p:sldIdLst>
    <p:sldId id="256" r:id="rId2"/>
    <p:sldId id="258" r:id="rId3"/>
    <p:sldId id="259" r:id="rId4"/>
    <p:sldId id="263" r:id="rId5"/>
    <p:sldId id="262" r:id="rId6"/>
    <p:sldId id="264" r:id="rId7"/>
    <p:sldId id="277" r:id="rId8"/>
    <p:sldId id="265" r:id="rId9"/>
    <p:sldId id="266" r:id="rId10"/>
    <p:sldId id="267" r:id="rId11"/>
    <p:sldId id="268" r:id="rId12"/>
    <p:sldId id="269" r:id="rId13"/>
    <p:sldId id="276" r:id="rId14"/>
    <p:sldId id="270" r:id="rId15"/>
    <p:sldId id="271" r:id="rId16"/>
    <p:sldId id="275" r:id="rId17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izhar Lavner" initials="YL" lastIdx="2" clrIdx="0">
    <p:extLst>
      <p:ext uri="{19B8F6BF-5375-455C-9EA6-DF929625EA0E}">
        <p15:presenceInfo xmlns:p15="http://schemas.microsoft.com/office/powerpoint/2012/main" userId="Yizhar Lavn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0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DF888FAC-65F9-4F0F-B394-237E5F3EEA7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854C1FBA-5DEC-4CD3-AB29-5500BF832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442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4C1FBA-5DEC-4CD3-AB29-5500BF8322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38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מאגר שהוא ה- </a:t>
            </a:r>
            <a:r>
              <a:rPr lang="en-US" dirty="0"/>
              <a:t>hello world</a:t>
            </a:r>
            <a:r>
              <a:rPr lang="he-IL" dirty="0"/>
              <a:t> של למידה חישובית. לא נחשב כיום למאגר</a:t>
            </a:r>
            <a:r>
              <a:rPr lang="he-IL" baseline="0" dirty="0"/>
              <a:t> גדול או עם קושי מיוחד עבור רשתות עמוקות, עדיין מבצעים </a:t>
            </a:r>
            <a:r>
              <a:rPr lang="en-US" baseline="0" dirty="0"/>
              <a:t>benchmarking</a:t>
            </a:r>
            <a:r>
              <a:rPr lang="he-IL" baseline="0" dirty="0"/>
              <a:t> למודלים יחסית פשוטים באמצעות מאגרים כמו </a:t>
            </a:r>
            <a:r>
              <a:rPr lang="en-US" baseline="0" dirty="0"/>
              <a:t>MNIST</a:t>
            </a:r>
            <a:r>
              <a:rPr lang="he-IL" baseline="0" dirty="0"/>
              <a:t>.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C1FBA-5DEC-4CD3-AB29-5500BF8322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71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1103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732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355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041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10/23/2021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25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73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256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583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23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339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82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10/23/2021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r">
              <a:defRPr sz="1600" b="1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1293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1" r:id="rId6"/>
    <p:sldLayoutId id="2147483777" r:id="rId7"/>
    <p:sldLayoutId id="2147483778" r:id="rId8"/>
    <p:sldLayoutId id="2147483779" r:id="rId9"/>
    <p:sldLayoutId id="2147483780" r:id="rId10"/>
    <p:sldLayoutId id="2147483782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800" b="1" kern="1200" spc="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2000" b="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6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6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6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7" Type="http://schemas.openxmlformats.org/officeDocument/2006/relationships/image" Target="../media/image29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5" name="תמונה 24" descr="תמונה שמכילה ציפור, דשא, חוץ, עמידה&#10;&#10;התיאור נוצר באופן אוטומטי">
            <a:extLst>
              <a:ext uri="{FF2B5EF4-FFF2-40B4-BE49-F238E27FC236}">
                <a16:creationId xmlns:a16="http://schemas.microsoft.com/office/drawing/2014/main" id="{59283F91-6706-48C0-A4CF-2AE98C1C8F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4" r="37610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31" name="תיבת טקסט 30">
            <a:extLst>
              <a:ext uri="{FF2B5EF4-FFF2-40B4-BE49-F238E27FC236}">
                <a16:creationId xmlns:a16="http://schemas.microsoft.com/office/drawing/2014/main" id="{099A7446-648E-40BC-842D-A64BBF05D299}"/>
              </a:ext>
            </a:extLst>
          </p:cNvPr>
          <p:cNvSpPr txBox="1"/>
          <p:nvPr/>
        </p:nvSpPr>
        <p:spPr>
          <a:xfrm>
            <a:off x="797726" y="1088002"/>
            <a:ext cx="5201867" cy="25545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שימוש בכלים של עיבוד אותות ולמידה חישובית לזיהוי מיני ציפורים על-פי קולן</a:t>
            </a:r>
          </a:p>
        </p:txBody>
      </p:sp>
      <p:sp>
        <p:nvSpPr>
          <p:cNvPr id="56" name="תיבת טקסט 55">
            <a:extLst>
              <a:ext uri="{FF2B5EF4-FFF2-40B4-BE49-F238E27FC236}">
                <a16:creationId xmlns:a16="http://schemas.microsoft.com/office/drawing/2014/main" id="{85C05B87-D1ED-4355-ADB4-BCAD48A8807E}"/>
              </a:ext>
            </a:extLst>
          </p:cNvPr>
          <p:cNvSpPr txBox="1"/>
          <p:nvPr/>
        </p:nvSpPr>
        <p:spPr>
          <a:xfrm>
            <a:off x="1537701" y="4015672"/>
            <a:ext cx="3721916" cy="17543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מגישות:</a:t>
            </a:r>
          </a:p>
          <a:p>
            <a:pPr algn="ctr"/>
            <a:r>
              <a:rPr lang="he-IL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גלי לבל</a:t>
            </a:r>
          </a:p>
          <a:p>
            <a:pPr algn="ctr"/>
            <a:r>
              <a:rPr lang="he-IL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שיר בר מעוז</a:t>
            </a:r>
          </a:p>
          <a:p>
            <a:pPr algn="ctr"/>
            <a:endParaRPr lang="he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ctr"/>
            <a:r>
              <a:rPr lang="he-IL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מנחה:</a:t>
            </a:r>
          </a:p>
          <a:p>
            <a:pPr algn="ctr"/>
            <a:r>
              <a:rPr lang="he-IL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פרופ' יזהר </a:t>
            </a:r>
            <a:r>
              <a:rPr lang="he-IL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לבנר</a:t>
            </a:r>
            <a:endParaRPr lang="he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61449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3F128307-6F19-4207-9BC3-09E5A403E4FB}"/>
              </a:ext>
            </a:extLst>
          </p:cNvPr>
          <p:cNvSpPr txBox="1"/>
          <p:nvPr/>
        </p:nvSpPr>
        <p:spPr>
          <a:xfrm>
            <a:off x="3837777" y="635946"/>
            <a:ext cx="76929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Model 2 - Convolutional Neural Network (CNN)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  <a:p>
            <a:pPr algn="r" rtl="1">
              <a:lnSpc>
                <a:spcPct val="150000"/>
              </a:lnSpc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לאחר שביצענו את בניית מודל ה-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fully connected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, רצינו לראות מה יהיו התוצאות עבור מודל שמשתמשת ברשת </a:t>
            </a:r>
            <a:r>
              <a:rPr lang="he-IL" sz="2000" dirty="0" err="1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קונבולוציה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.</a:t>
            </a:r>
            <a:endParaRPr lang="en-US" sz="2000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DA94C700-7197-416E-98AB-A8D29FEAE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193" y="3343932"/>
            <a:ext cx="4801773" cy="30421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299633FD-262E-4F24-8D6D-DB40BB3ADB5C}"/>
              </a:ext>
            </a:extLst>
          </p:cNvPr>
          <p:cNvSpPr txBox="1"/>
          <p:nvPr/>
        </p:nvSpPr>
        <p:spPr>
          <a:xfrm>
            <a:off x="5433177" y="2698052"/>
            <a:ext cx="6097554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מהי פעולת </a:t>
            </a:r>
            <a:r>
              <a:rPr lang="he-IL" sz="20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קונבולוציה</a:t>
            </a:r>
            <a:r>
              <a:rPr lang="he-IL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?</a:t>
            </a:r>
          </a:p>
          <a:p>
            <a:pPr algn="r" rtl="1">
              <a:lnSpc>
                <a:spcPct val="150000"/>
              </a:lnSpc>
            </a:pPr>
            <a:r>
              <a:rPr lang="he-IL" sz="2000" dirty="0" err="1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קונבולוציה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בשני </a:t>
            </a:r>
            <a:r>
              <a:rPr lang="he-IL" sz="2000" dirty="0" err="1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מימדים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מבצעת את התהליך הבא:</a:t>
            </a:r>
            <a:b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הפילטר המרכזי בתמונה, שבגודל 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3x3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, נקרא 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kernel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. פעולת </a:t>
            </a:r>
            <a:r>
              <a:rPr lang="he-IL" sz="2000" dirty="0" err="1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הקונבולוציה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מבצעת מכפלה פנימית בין ה-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kernel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לבין כל הפיקסלים בקלט אותו קיבלנו.</a:t>
            </a:r>
            <a:endParaRPr lang="en-US" sz="2000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  <a:p>
            <a:pPr algn="r" rtl="1">
              <a:lnSpc>
                <a:spcPct val="150000"/>
              </a:lnSpc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התוצאה </a:t>
            </a: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נשמרת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ב-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feature map 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במקום המתאים. לאחר הפעולה הזו, המטריצה שתתקבל תהיה בגודל 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(n-2)x(m-2)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.</a:t>
            </a:r>
            <a:endParaRPr lang="en-US" sz="2000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55079840-007A-4165-8B60-2326BC228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93" y="214112"/>
            <a:ext cx="1819619" cy="20417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18535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3F128307-6F19-4207-9BC3-09E5A403E4FB}"/>
              </a:ext>
            </a:extLst>
          </p:cNvPr>
          <p:cNvSpPr txBox="1"/>
          <p:nvPr/>
        </p:nvSpPr>
        <p:spPr>
          <a:xfrm>
            <a:off x="6758825" y="635946"/>
            <a:ext cx="5090275" cy="327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Model 2 - Convolutional Neural Network</a:t>
            </a:r>
            <a:b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1: הגדרת הרשת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2: </a:t>
            </a:r>
            <a:r>
              <a:rPr lang="en-US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convolution + max pooling</a:t>
            </a:r>
            <a:br>
              <a:rPr lang="en-US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3: </a:t>
            </a:r>
            <a:r>
              <a:rPr lang="en-US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convolution + max pooling</a:t>
            </a:r>
            <a:endParaRPr lang="he-IL" sz="2000" dirty="0"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  <a:p>
            <a:pPr>
              <a:lnSpc>
                <a:spcPct val="150000"/>
              </a:lnSpc>
            </a:pP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4: </a:t>
            </a:r>
            <a:r>
              <a:rPr lang="en-US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convolution 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5: שיטוח</a:t>
            </a:r>
            <a:br>
              <a:rPr lang="en-US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6: הגדרת  </a:t>
            </a:r>
            <a:r>
              <a:rPr lang="en-US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output</a:t>
            </a: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והשמת המודל</a:t>
            </a:r>
            <a:endParaRPr lang="en-US" sz="2000" dirty="0"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  <p:pic>
        <p:nvPicPr>
          <p:cNvPr id="10" name="תמונה 9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5347D2EA-62CB-4E4A-9DCB-F07E4E9FB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946"/>
            <a:ext cx="6599038" cy="3359846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E0A5AA1F-4B36-47D1-9B34-4FEDD3481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55" y="4281514"/>
            <a:ext cx="7524750" cy="2571750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736713B4-3452-4BE8-9B35-64B52FE879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231" y="4422513"/>
            <a:ext cx="3752723" cy="2430751"/>
          </a:xfrm>
          <a:prstGeom prst="rect">
            <a:avLst/>
          </a:prstGeom>
        </p:spPr>
      </p:pic>
      <p:pic>
        <p:nvPicPr>
          <p:cNvPr id="15" name="תמונה 1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6EF479A7-78B5-4021-8132-8DBFA05702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88" y="631210"/>
            <a:ext cx="6463584" cy="305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3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DE83B0A-1037-47B2-BDCE-B1E6DB276B8C}"/>
              </a:ext>
            </a:extLst>
          </p:cNvPr>
          <p:cNvSpPr txBox="1"/>
          <p:nvPr/>
        </p:nvSpPr>
        <p:spPr>
          <a:xfrm>
            <a:off x="5042925" y="588331"/>
            <a:ext cx="6097554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  <a:spcAft>
                <a:spcPts val="800"/>
              </a:spcAft>
            </a:pPr>
            <a:r>
              <a:rPr lang="he-IL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תוצאות</a:t>
            </a:r>
            <a:br>
              <a:rPr lang="en-US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  <p:pic>
        <p:nvPicPr>
          <p:cNvPr id="8" name="תמונה 7" descr="תמונה שמכילה שולחן&#10;&#10;התיאור נוצר באופן אוטומטי">
            <a:extLst>
              <a:ext uri="{FF2B5EF4-FFF2-40B4-BE49-F238E27FC236}">
                <a16:creationId xmlns:a16="http://schemas.microsoft.com/office/drawing/2014/main" id="{B6168C4B-255B-4A72-A6BC-7A361F5D35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354" y="1484447"/>
            <a:ext cx="5575631" cy="4020613"/>
          </a:xfrm>
          <a:prstGeom prst="rect">
            <a:avLst/>
          </a:prstGeom>
        </p:spPr>
      </p:pic>
      <p:pic>
        <p:nvPicPr>
          <p:cNvPr id="9" name="תמונה 8" descr="תמונה שמכילה שולחן&#10;&#10;התיאור נוצר באופן אוטומטי">
            <a:extLst>
              <a:ext uri="{FF2B5EF4-FFF2-40B4-BE49-F238E27FC236}">
                <a16:creationId xmlns:a16="http://schemas.microsoft.com/office/drawing/2014/main" id="{007C9813-DE48-45A3-97A7-995CAE9BF2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15" y="1484447"/>
            <a:ext cx="5142022" cy="492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98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DE83B0A-1037-47B2-BDCE-B1E6DB276B8C}"/>
              </a:ext>
            </a:extLst>
          </p:cNvPr>
          <p:cNvSpPr txBox="1"/>
          <p:nvPr/>
        </p:nvSpPr>
        <p:spPr>
          <a:xfrm>
            <a:off x="2271859" y="635289"/>
            <a:ext cx="9179705" cy="1891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  <a:spcAft>
                <a:spcPts val="800"/>
              </a:spcAft>
            </a:pPr>
            <a:r>
              <a:rPr lang="he-IL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בדיקת המודל </a:t>
            </a:r>
            <a:b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בשלב זה ביצענו בדיקה עבור כל מין ציפור, האם המודל מזהה אותה נכון. </a:t>
            </a:r>
            <a:br>
              <a:rPr lang="en-US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ניתן לראות שמתוך 11 מינים, 9 מהם זוהו כמצופה.</a:t>
            </a:r>
            <a:b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  <p:pic>
        <p:nvPicPr>
          <p:cNvPr id="6" name="תמונה 5" descr="תמונה שמכילה שולחן&#10;&#10;התיאור נוצר באופן אוטומטי">
            <a:extLst>
              <a:ext uri="{FF2B5EF4-FFF2-40B4-BE49-F238E27FC236}">
                <a16:creationId xmlns:a16="http://schemas.microsoft.com/office/drawing/2014/main" id="{E50A846D-5275-4ACA-BEB8-DCF614C88D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982"/>
          <a:stretch/>
        </p:blipFill>
        <p:spPr>
          <a:xfrm>
            <a:off x="6527035" y="2380068"/>
            <a:ext cx="4844601" cy="4217702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4CFCB987-3532-4FC0-86A1-6C6AEC90A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96" y="2755127"/>
            <a:ext cx="4801270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053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DE83B0A-1037-47B2-BDCE-B1E6DB276B8C}"/>
              </a:ext>
            </a:extLst>
          </p:cNvPr>
          <p:cNvSpPr txBox="1"/>
          <p:nvPr/>
        </p:nvSpPr>
        <p:spPr>
          <a:xfrm>
            <a:off x="5246564" y="440003"/>
            <a:ext cx="6097554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  <a:spcAft>
                <a:spcPts val="800"/>
              </a:spcAft>
            </a:pPr>
            <a:r>
              <a:rPr lang="he-IL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Arial" panose="020B0604020202020204" pitchFamily="34" charset="0"/>
              </a:rPr>
              <a:t>הדגמה - </a:t>
            </a:r>
            <a:r>
              <a:rPr lang="en-US" sz="24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Arial" panose="020B0604020202020204" pitchFamily="34" charset="0"/>
              </a:rPr>
              <a:t>BirdNET</a:t>
            </a:r>
            <a:br>
              <a:rPr lang="en-US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rdNET">
            <a:hlinkClick r:id="" action="ppaction://media"/>
            <a:extLst>
              <a:ext uri="{FF2B5EF4-FFF2-40B4-BE49-F238E27FC236}">
                <a16:creationId xmlns:a16="http://schemas.microsoft.com/office/drawing/2014/main" id="{03A95D8D-D554-43CF-AB20-5EB89BF64D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6038"/>
          <a:stretch/>
        </p:blipFill>
        <p:spPr>
          <a:xfrm>
            <a:off x="968148" y="1067521"/>
            <a:ext cx="10255703" cy="542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88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DE83B0A-1037-47B2-BDCE-B1E6DB276B8C}"/>
              </a:ext>
            </a:extLst>
          </p:cNvPr>
          <p:cNvSpPr txBox="1"/>
          <p:nvPr/>
        </p:nvSpPr>
        <p:spPr>
          <a:xfrm>
            <a:off x="4382814" y="589293"/>
            <a:ext cx="695197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סיכום ומסקנות</a:t>
            </a:r>
          </a:p>
          <a:p>
            <a:pPr marL="342900" indent="-342900" algn="r" rtl="1">
              <a:lnSpc>
                <a:spcPct val="150000"/>
              </a:lnSpc>
              <a:buFontTx/>
              <a:buChar char="-"/>
            </a:pP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למדנו כלים חשובים בבניית מודלים של למידה עמוקה ולמידה חישובית, כמו גם עיבוד אותות אקוסטיים.</a:t>
            </a:r>
          </a:p>
          <a:p>
            <a:pPr marL="342900" indent="-342900" algn="r" rtl="1">
              <a:lnSpc>
                <a:spcPct val="150000"/>
              </a:lnSpc>
              <a:buFontTx/>
              <a:buChar char="-"/>
            </a:pP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ראינו את ההבדלים בתוצאות בין סוגי המודלים השונים.</a:t>
            </a:r>
          </a:p>
          <a:p>
            <a:pPr marL="342900" indent="-342900" algn="r" rtl="1">
              <a:lnSpc>
                <a:spcPct val="150000"/>
              </a:lnSpc>
              <a:buFontTx/>
              <a:buChar char="-"/>
            </a:pP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היתרון של רשת עצבית הוא היכולת ללמוד אוטומטית תכונות של דוגמאות או תבניות ממאגרי נתונים ולהכליל את התגובות גם עבור מקרים שלא נתקלו בהם בשלב הלמידה.</a:t>
            </a:r>
          </a:p>
          <a:p>
            <a:pPr marL="342900" indent="-342900" algn="r" rtl="1">
              <a:lnSpc>
                <a:spcPct val="150000"/>
              </a:lnSpc>
              <a:buFontTx/>
              <a:buChar char="-"/>
            </a:pP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היכולת לעשות שימוש במודל שנועד לזיהוי תמונות עבור זיהוי קולות עבד בעזרת בנייה נכונה של הנתונים.</a:t>
            </a:r>
            <a:endParaRPr lang="en-US" sz="2000" dirty="0"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  <p:pic>
        <p:nvPicPr>
          <p:cNvPr id="11" name="תמונה 10" descr="תמונה שמכילה ציפור, צבעוני, כתום, קוליברי&#10;&#10;התיאור נוצר באופן אוטומטי">
            <a:extLst>
              <a:ext uri="{FF2B5EF4-FFF2-40B4-BE49-F238E27FC236}">
                <a16:creationId xmlns:a16="http://schemas.microsoft.com/office/drawing/2014/main" id="{6C151EC4-A776-4006-984C-0B335B245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20" y="1754975"/>
            <a:ext cx="2738835" cy="38335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56094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86">
            <a:extLst>
              <a:ext uri="{FF2B5EF4-FFF2-40B4-BE49-F238E27FC236}">
                <a16:creationId xmlns:a16="http://schemas.microsoft.com/office/drawing/2014/main" id="{E1A92768-C90D-4200-8975-84CC4D4BC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DA8BE557-937F-4CFE-BBCE-A46EBCC775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4550"/>
          <a:stretch/>
        </p:blipFill>
        <p:spPr bwMode="auto">
          <a:xfrm>
            <a:off x="20" y="10"/>
            <a:ext cx="4003019" cy="3388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9E46A9A-4C7B-4C7D-9239-68EC3C778B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9" r="12075" b="-1"/>
          <a:stretch/>
        </p:blipFill>
        <p:spPr bwMode="auto">
          <a:xfrm>
            <a:off x="4094479" y="10"/>
            <a:ext cx="4014047" cy="338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צילום תקריב של חוחית">
            <a:extLst>
              <a:ext uri="{FF2B5EF4-FFF2-40B4-BE49-F238E27FC236}">
                <a16:creationId xmlns:a16="http://schemas.microsoft.com/office/drawing/2014/main" id="{D3A67FDE-DB6F-4339-A71B-B36962622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" r="3099" b="2"/>
          <a:stretch/>
        </p:blipFill>
        <p:spPr bwMode="auto">
          <a:xfrm>
            <a:off x="8188960" y="10"/>
            <a:ext cx="4003039" cy="338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A43829D2-16C3-4BA5-ADD0-2FF9EFD1B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54" r="-1" b="21951"/>
          <a:stretch/>
        </p:blipFill>
        <p:spPr bwMode="auto">
          <a:xfrm>
            <a:off x="20" y="3469102"/>
            <a:ext cx="4003019" cy="338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A6E20A1-F748-4628-845C-673ACDEB0E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4" r="6802" b="2"/>
          <a:stretch/>
        </p:blipFill>
        <p:spPr bwMode="auto">
          <a:xfrm>
            <a:off x="4094479" y="3469102"/>
            <a:ext cx="4014047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32CC3A13-B588-4830-8D0A-F46A58FF8B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3" r="-3" b="14669"/>
          <a:stretch/>
        </p:blipFill>
        <p:spPr bwMode="auto">
          <a:xfrm>
            <a:off x="8199966" y="3469102"/>
            <a:ext cx="3992034" cy="338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77F6CE11-161E-41E4-8C5A-609514AC7DFE}"/>
              </a:ext>
            </a:extLst>
          </p:cNvPr>
          <p:cNvSpPr txBox="1"/>
          <p:nvPr/>
        </p:nvSpPr>
        <p:spPr>
          <a:xfrm>
            <a:off x="4599868" y="3463485"/>
            <a:ext cx="2989216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Any Question?</a:t>
            </a:r>
            <a:endParaRPr lang="he-IL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21005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" name="תיבת טקסט 55">
            <a:extLst>
              <a:ext uri="{FF2B5EF4-FFF2-40B4-BE49-F238E27FC236}">
                <a16:creationId xmlns:a16="http://schemas.microsoft.com/office/drawing/2014/main" id="{85C05B87-D1ED-4355-ADB4-BCAD48A8807E}"/>
              </a:ext>
            </a:extLst>
          </p:cNvPr>
          <p:cNvSpPr txBox="1"/>
          <p:nvPr/>
        </p:nvSpPr>
        <p:spPr>
          <a:xfrm>
            <a:off x="4950941" y="720710"/>
            <a:ext cx="6443281" cy="530414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מבוא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למידה חישובית  - תחום העוסק במגוון משימות חישוביות בהן התכנות הקלאסי לא ישים.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המאפיין המרכזי של למידת מכונה - פיתוח אלגוריתמים שאינם מבוססים על סט חוקים מוגדר מראש, אלא לומדים מתוך קבוצת דוגמאות. 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מתוך סקרנות גדולה לדעת ולהבין כיצד העולם הזה עובד, בחרנו בפרויקט העוסק בלמידה עמוקה, עיבוד אותות ולמידה חישובית, כדי לנסות ולבנות מודלים שניתן לאמן אותם על בסיס קבוצת</a:t>
            </a: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אימון (</a:t>
            </a:r>
            <a:r>
              <a:rPr lang="en-US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train</a:t>
            </a: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) גדולה, ולאחר מכן בזמן אמת במודל יידע לחזות בדיוק איזה סוג ציפור זו, לפי שירתה.</a:t>
            </a:r>
            <a:endParaRPr lang="en-US" sz="2000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  <p:pic>
        <p:nvPicPr>
          <p:cNvPr id="1026" name="Picture 2" descr="ציפור צופית בוהקת - תמונות דאלי - הדפסה על קנבס">
            <a:extLst>
              <a:ext uri="{FF2B5EF4-FFF2-40B4-BE49-F238E27FC236}">
                <a16:creationId xmlns:a16="http://schemas.microsoft.com/office/drawing/2014/main" id="{07A10370-9E3A-4863-9A02-82B4B4E2D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66" y="3603614"/>
            <a:ext cx="4560315" cy="319140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0218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6" name="תיבת טקסט 55">
            <a:extLst>
              <a:ext uri="{FF2B5EF4-FFF2-40B4-BE49-F238E27FC236}">
                <a16:creationId xmlns:a16="http://schemas.microsoft.com/office/drawing/2014/main" id="{85C05B87-D1ED-4355-ADB4-BCAD48A8807E}"/>
              </a:ext>
            </a:extLst>
          </p:cNvPr>
          <p:cNvSpPr txBox="1"/>
          <p:nvPr/>
        </p:nvSpPr>
        <p:spPr>
          <a:xfrm>
            <a:off x="2831977" y="546095"/>
            <a:ext cx="8614975" cy="55811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CNN - Deep Convolutional Neural Networks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רשת </a:t>
            </a:r>
            <a:r>
              <a:rPr lang="he-IL" sz="2000" dirty="0" err="1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קונבולוציה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(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CNN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) היא סוג של רשת עצבית המשמשת בעיקר לניתוח תמונה מלאכותית. רשתות 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CNN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נמצאות כיום בשימוש במגוון רחב של תחומי יישום, שכולן חולקות את המטרה המשותפת של </a:t>
            </a:r>
            <a:r>
              <a:rPr lang="he-IL" sz="2000" b="1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היכולת ללמוד אוטומטית תכונות ממאגרי נתונים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</a:t>
            </a:r>
            <a:r>
              <a:rPr lang="he-IL" sz="2000" b="1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ולהכליל את תגובותיהם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לנסיבות שלא נתקלו בהן בשלב הלמידה.</a:t>
            </a:r>
            <a:b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endParaRPr lang="he-IL" sz="2000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  <a:p>
            <a:pPr>
              <a:lnSpc>
                <a:spcPct val="150000"/>
              </a:lnSpc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רשת </a:t>
            </a:r>
            <a:r>
              <a:rPr lang="he-IL" sz="2000" dirty="0" err="1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קונבולוציה</a:t>
            </a: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עושה שימוש </a:t>
            </a:r>
            <a:b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בדרך כלל בשכבות: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convolution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fully connected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pooling</a:t>
            </a:r>
            <a:b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endParaRPr lang="he-IL" sz="20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7" name="תמונה 6" descr="Convolutional Neural Network | Deep Learning | Developers Breach">
            <a:extLst>
              <a:ext uri="{FF2B5EF4-FFF2-40B4-BE49-F238E27FC236}">
                <a16:creationId xmlns:a16="http://schemas.microsoft.com/office/drawing/2014/main" id="{ABBBCD7A-FA69-4908-84DD-B8EFB2E0D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01" y="3429000"/>
            <a:ext cx="6899275" cy="32410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2664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6" name="תיבת טקסט 55">
            <a:extLst>
              <a:ext uri="{FF2B5EF4-FFF2-40B4-BE49-F238E27FC236}">
                <a16:creationId xmlns:a16="http://schemas.microsoft.com/office/drawing/2014/main" id="{85C05B87-D1ED-4355-ADB4-BCAD48A8807E}"/>
              </a:ext>
            </a:extLst>
          </p:cNvPr>
          <p:cNvSpPr txBox="1"/>
          <p:nvPr/>
        </p:nvSpPr>
        <p:spPr>
          <a:xfrm>
            <a:off x="6553480" y="546095"/>
            <a:ext cx="4893472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en-US" sz="2000" b="1" u="sng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Arial" panose="020B0604020202020204" pitchFamily="34" charset="0"/>
              </a:rPr>
              <a:t>MNIST Database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Gisha" panose="020B0502040204020203" pitchFamily="34" charset="-79"/>
              </a:rPr>
              <a:t>אחד המאגרים הידועים </a:t>
            </a:r>
            <a:r>
              <a:rPr lang="he-IL" sz="2000" dirty="0">
                <a:latin typeface="Calibri" panose="020F0502020204030204" pitchFamily="34" charset="0"/>
                <a:ea typeface="Calibri" panose="020F0502020204030204" pitchFamily="34" charset="0"/>
                <a:cs typeface="Gisha" panose="020B0502040204020203" pitchFamily="34" charset="-79"/>
              </a:rPr>
              <a:t>ה</a:t>
            </a:r>
            <a:r>
              <a:rPr lang="he-IL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Gisha" panose="020B0502040204020203" pitchFamily="34" charset="-79"/>
              </a:rPr>
              <a:t>נמצאים ברשת הוא 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Arial" panose="020B0604020202020204" pitchFamily="34" charset="0"/>
              </a:rPr>
              <a:t>MNIST</a:t>
            </a:r>
            <a:r>
              <a:rPr lang="he-IL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Gisha" panose="020B0502040204020203" pitchFamily="34" charset="-79"/>
              </a:rPr>
              <a:t>.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Gisha" panose="020B0502040204020203" pitchFamily="34" charset="-79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Gisha" panose="020B0502040204020203" pitchFamily="34" charset="-79"/>
              </a:rPr>
              <a:t>מאגר ה-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Arial" panose="020B0604020202020204" pitchFamily="34" charset="0"/>
              </a:rPr>
              <a:t>MNIST</a:t>
            </a:r>
            <a:r>
              <a:rPr lang="he-IL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Gisha" panose="020B0502040204020203" pitchFamily="34" charset="-79"/>
              </a:rPr>
              <a:t> הוא מאגר גדול של ספרות בכתב יד, המשמש בדרך כלל לאימון </a:t>
            </a:r>
            <a:r>
              <a:rPr lang="he-IL" sz="2000" dirty="0">
                <a:latin typeface="Calibri" panose="020F0502020204030204" pitchFamily="34" charset="0"/>
                <a:ea typeface="Calibri" panose="020F0502020204030204" pitchFamily="34" charset="0"/>
                <a:cs typeface="Gisha" panose="020B0502040204020203" pitchFamily="34" charset="-79"/>
              </a:rPr>
              <a:t>מודלים של עיבוד וזיהוי תמונות.</a:t>
            </a:r>
            <a:r>
              <a:rPr lang="he-IL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Gisha" panose="020B0502040204020203" pitchFamily="34" charset="-79"/>
              </a:rPr>
              <a:t> </a:t>
            </a:r>
            <a:endParaRPr lang="he-IL" sz="2000" dirty="0">
              <a:latin typeface="Calibri" panose="020F0502020204030204" pitchFamily="34" charset="0"/>
              <a:ea typeface="Calibri" panose="020F0502020204030204" pitchFamily="34" charset="0"/>
              <a:cs typeface="Gisha" panose="020B0502040204020203" pitchFamily="34" charset="-79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Gisha" panose="020B0502040204020203" pitchFamily="34" charset="-79"/>
              </a:rPr>
              <a:t>מכיל 60,000 תמונות אימון ו -10,000 תמונות מבחן.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תמונה 7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77393090-9253-43A6-8147-5556E96C43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2" r="2911"/>
          <a:stretch/>
        </p:blipFill>
        <p:spPr bwMode="auto">
          <a:xfrm>
            <a:off x="98139" y="74022"/>
            <a:ext cx="6243285" cy="67839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15471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כרטיסייה">
            <a:hlinkClick r:id="" action="ppaction://media"/>
            <a:extLst>
              <a:ext uri="{FF2B5EF4-FFF2-40B4-BE49-F238E27FC236}">
                <a16:creationId xmlns:a16="http://schemas.microsoft.com/office/drawing/2014/main" id="{C441213D-D496-474B-A0E1-AF47924420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4" y="100952"/>
            <a:ext cx="11912197" cy="670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825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2" name="טבלה 1">
            <a:extLst>
              <a:ext uri="{FF2B5EF4-FFF2-40B4-BE49-F238E27FC236}">
                <a16:creationId xmlns:a16="http://schemas.microsoft.com/office/drawing/2014/main" id="{9C5E3E21-E4B2-4AC6-809B-645D2D6975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14005"/>
              </p:ext>
            </p:extLst>
          </p:nvPr>
        </p:nvGraphicFramePr>
        <p:xfrm>
          <a:off x="335686" y="2725181"/>
          <a:ext cx="7479506" cy="3936451"/>
        </p:xfrm>
        <a:graphic>
          <a:graphicData uri="http://schemas.openxmlformats.org/drawingml/2006/table">
            <a:tbl>
              <a:tblPr rtl="1" firstRow="1" firstCol="1" bandRow="1">
                <a:tableStyleId>{5C22544A-7EE6-4342-B048-85BDC9FD1C3A}</a:tableStyleId>
              </a:tblPr>
              <a:tblGrid>
                <a:gridCol w="4547569">
                  <a:extLst>
                    <a:ext uri="{9D8B030D-6E8A-4147-A177-3AD203B41FA5}">
                      <a16:colId xmlns:a16="http://schemas.microsoft.com/office/drawing/2014/main" val="2208088430"/>
                    </a:ext>
                  </a:extLst>
                </a:gridCol>
                <a:gridCol w="1150416">
                  <a:extLst>
                    <a:ext uri="{9D8B030D-6E8A-4147-A177-3AD203B41FA5}">
                      <a16:colId xmlns:a16="http://schemas.microsoft.com/office/drawing/2014/main" val="4271576948"/>
                    </a:ext>
                  </a:extLst>
                </a:gridCol>
                <a:gridCol w="1079191">
                  <a:extLst>
                    <a:ext uri="{9D8B030D-6E8A-4147-A177-3AD203B41FA5}">
                      <a16:colId xmlns:a16="http://schemas.microsoft.com/office/drawing/2014/main" val="392391376"/>
                    </a:ext>
                  </a:extLst>
                </a:gridCol>
                <a:gridCol w="702330">
                  <a:extLst>
                    <a:ext uri="{9D8B030D-6E8A-4147-A177-3AD203B41FA5}">
                      <a16:colId xmlns:a16="http://schemas.microsoft.com/office/drawing/2014/main" val="1613199290"/>
                    </a:ext>
                  </a:extLst>
                </a:gridCol>
              </a:tblGrid>
              <a:tr h="329518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Bird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Test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Train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Label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78948840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פשוש -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Prinia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gracilis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38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89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25812856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ירגזי - 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Parus major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22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53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2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8765027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דרור - 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Passer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domesticus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18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43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3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0526449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שחרור - 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Turdus merula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6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16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4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73190467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ירקון - 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Chloris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chloris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14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32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5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0823945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חוחית - 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Carduelis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carduelis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13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32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6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5654178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צופית -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Cinnyris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osea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26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61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7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9180717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שלד לבן חזה - 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Halcyon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smyrnensis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36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84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8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63600091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בולבול צהוב שת -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Pycnonotus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xanthopygos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12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32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9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2239814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קנית קטנה -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Acrocephalus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scirpaceus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11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26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10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61606909"/>
                  </a:ext>
                </a:extLst>
              </a:tr>
              <a:tr h="32790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קנית אירופאית -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Acrocephalus</a:t>
                      </a:r>
                      <a:r>
                        <a:rPr lang="en-US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arundinaceus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5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11</a:t>
                      </a:r>
                      <a:endParaRPr lang="en-US" sz="140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e-IL" sz="1400" dirty="0">
                          <a:effectLst/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11</a:t>
                      </a:r>
                      <a:endParaRPr lang="en-US" sz="1400" dirty="0">
                        <a:effectLst/>
                        <a:latin typeface="Gisha" panose="020B0502040204020203" pitchFamily="34" charset="-79"/>
                        <a:ea typeface="Calibri" panose="020F0502020204030204" pitchFamily="34" charset="0"/>
                        <a:cs typeface="Gisha" panose="020B0502040204020203" pitchFamily="34" charset="-79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64999329"/>
                  </a:ext>
                </a:extLst>
              </a:tr>
            </a:tbl>
          </a:graphicData>
        </a:graphic>
      </p:graphicFrame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DE83B0A-1037-47B2-BDCE-B1E6DB276B8C}"/>
              </a:ext>
            </a:extLst>
          </p:cNvPr>
          <p:cNvSpPr txBox="1"/>
          <p:nvPr/>
        </p:nvSpPr>
        <p:spPr>
          <a:xfrm>
            <a:off x="1117100" y="617092"/>
            <a:ext cx="10413630" cy="19801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מאגר דוגמאות שירת ציפורים</a:t>
            </a:r>
            <a:endParaRPr lang="en-US" sz="2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מאגר קולות הציפורים: 479 קבצי 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train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ו-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201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קבצי 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test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. 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שתי הקבוצות מכילות 11 מיני ציפורים, 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אורך הקלטות שנע בין שניה אחת ל-19 שניות.</a:t>
            </a:r>
            <a:endParaRPr lang="en-US" sz="2000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69878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DE83B0A-1037-47B2-BDCE-B1E6DB276B8C}"/>
              </a:ext>
            </a:extLst>
          </p:cNvPr>
          <p:cNvSpPr txBox="1"/>
          <p:nvPr/>
        </p:nvSpPr>
        <p:spPr>
          <a:xfrm>
            <a:off x="5034894" y="617092"/>
            <a:ext cx="6693686" cy="3211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e-IL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בניית ה-</a:t>
            </a:r>
            <a:r>
              <a:rPr lang="en-US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Database</a:t>
            </a:r>
            <a:br>
              <a:rPr lang="en-US" sz="2000" b="1" u="sng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-   מעבר על כל ההקלטות ובניית </a:t>
            </a:r>
            <a:r>
              <a:rPr lang="he-IL" sz="2000" dirty="0" err="1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ספקטוגרמה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לכל הקלטה.</a:t>
            </a:r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בניית מטריצה </a:t>
            </a:r>
            <a:r>
              <a:rPr lang="he-IL" sz="2000" dirty="0" err="1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מהספקטוגרמה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.</a:t>
            </a:r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בניית וקטור תוויות – עבור כל ציפור, מספר בין 1-11.</a:t>
            </a:r>
            <a:endParaRPr lang="en-US" sz="2000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הכנסת הנתונים ל-</a:t>
            </a:r>
            <a:r>
              <a:rPr lang="en-US" sz="2000" dirty="0" err="1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dataFrame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לשימוש עתי</a:t>
            </a: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די</a:t>
            </a:r>
            <a:r>
              <a:rPr lang="en-US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.</a:t>
            </a:r>
            <a:b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endParaRPr lang="en-US" sz="2000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2E14E95A-A42F-4E13-9597-C926D8752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83" y="3299459"/>
            <a:ext cx="4615887" cy="34619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00876F52-F2BB-4D22-A2A5-0415B05BD3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894" y="3299459"/>
            <a:ext cx="4615888" cy="34619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41453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DE83B0A-1037-47B2-BDCE-B1E6DB276B8C}"/>
              </a:ext>
            </a:extLst>
          </p:cNvPr>
          <p:cNvSpPr txBox="1"/>
          <p:nvPr/>
        </p:nvSpPr>
        <p:spPr>
          <a:xfrm>
            <a:off x="7293446" y="635946"/>
            <a:ext cx="4435134" cy="3837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Model 1 - Fully Connected Network</a:t>
            </a:r>
            <a:br>
              <a:rPr lang="en-US" sz="2000" b="1" u="sng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ברשת זו כל נוירון בשכבה אחת מחובר </a:t>
            </a:r>
            <a:b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לכל הנוירונים בשכבה הבאה.</a:t>
            </a:r>
            <a:br>
              <a:rPr lang="en-US" sz="2000" b="1" u="sng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endParaRPr lang="he-IL" sz="2000" b="1" u="sng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1: חילוץ הנתונים</a:t>
            </a:r>
            <a:b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2: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הגדרת המודל</a:t>
            </a:r>
            <a:b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3: אימון המודל</a:t>
            </a:r>
            <a:b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</a:b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שלב 4:</a:t>
            </a:r>
            <a:r>
              <a:rPr lang="en-US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 </a:t>
            </a:r>
            <a:r>
              <a:rPr lang="he-IL" sz="2000" dirty="0">
                <a:effectLst/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חיזוי </a:t>
            </a:r>
            <a:r>
              <a:rPr lang="he-IL" sz="2000" dirty="0">
                <a:latin typeface="Gisha" panose="020B0502040204020203" pitchFamily="34" charset="-79"/>
                <a:ea typeface="Calibri" panose="020F0502020204030204" pitchFamily="34" charset="0"/>
                <a:cs typeface="Gisha" panose="020B0502040204020203" pitchFamily="34" charset="-79"/>
              </a:rPr>
              <a:t>וסיווג</a:t>
            </a:r>
            <a:endParaRPr lang="en-US" sz="2000" dirty="0">
              <a:effectLst/>
              <a:latin typeface="Gisha" panose="020B0502040204020203" pitchFamily="34" charset="-79"/>
              <a:ea typeface="Calibri" panose="020F0502020204030204" pitchFamily="34" charset="0"/>
              <a:cs typeface="Gisha" panose="020B0502040204020203" pitchFamily="34" charset="-79"/>
            </a:endParaRPr>
          </a:p>
        </p:txBody>
      </p:sp>
      <p:pic>
        <p:nvPicPr>
          <p:cNvPr id="8" name="תמונה 7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346651CD-6A20-4F9C-A2DF-BAB2F73A4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62" y="425604"/>
            <a:ext cx="7077908" cy="3978445"/>
          </a:xfrm>
          <a:prstGeom prst="rect">
            <a:avLst/>
          </a:prstGeom>
        </p:spPr>
      </p:pic>
      <p:pic>
        <p:nvPicPr>
          <p:cNvPr id="9" name="תמונה 8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BFE17AA4-D416-46CD-8A67-9D2D0D5D96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62" y="425604"/>
            <a:ext cx="6893960" cy="6329624"/>
          </a:xfrm>
          <a:prstGeom prst="rect">
            <a:avLst/>
          </a:prstGeom>
        </p:spPr>
      </p:pic>
      <p:pic>
        <p:nvPicPr>
          <p:cNvPr id="3074" name="Picture 2" descr="CNN for Deep Learning | Convolutional Neural Networks">
            <a:extLst>
              <a:ext uri="{FF2B5EF4-FFF2-40B4-BE49-F238E27FC236}">
                <a16:creationId xmlns:a16="http://schemas.microsoft.com/office/drawing/2014/main" id="{E9DE9DA0-1DAD-45D0-A526-197FA1644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531" y="3580205"/>
            <a:ext cx="8115300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68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DE83B0A-1037-47B2-BDCE-B1E6DB276B8C}"/>
              </a:ext>
            </a:extLst>
          </p:cNvPr>
          <p:cNvSpPr txBox="1"/>
          <p:nvPr/>
        </p:nvSpPr>
        <p:spPr>
          <a:xfrm>
            <a:off x="4882670" y="682599"/>
            <a:ext cx="6097554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  <a:spcAft>
                <a:spcPts val="800"/>
              </a:spcAft>
            </a:pPr>
            <a:r>
              <a:rPr lang="he-IL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Arial" panose="020B0604020202020204" pitchFamily="34" charset="0"/>
              </a:rPr>
              <a:t>תוצאות</a:t>
            </a:r>
            <a:br>
              <a:rPr lang="en-US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sha" panose="020B0502040204020203" pitchFamily="34" charset="-79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תמונה 10" descr="תמונה שמכילה שולחן&#10;&#10;התיאור נוצר באופן אוטומטי">
            <a:extLst>
              <a:ext uri="{FF2B5EF4-FFF2-40B4-BE49-F238E27FC236}">
                <a16:creationId xmlns:a16="http://schemas.microsoft.com/office/drawing/2014/main" id="{D99585A2-6C60-49C1-94BD-F478320A23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634" y="1519334"/>
            <a:ext cx="8089442" cy="451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271907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7547</TotalTime>
  <Words>710</Words>
  <Application>Microsoft Office PowerPoint</Application>
  <PresentationFormat>מסך רחב</PresentationFormat>
  <Paragraphs>101</Paragraphs>
  <Slides>16</Slides>
  <Notes>2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2" baseType="lpstr">
      <vt:lpstr>Meiryo</vt:lpstr>
      <vt:lpstr>Arial</vt:lpstr>
      <vt:lpstr>Calibri</vt:lpstr>
      <vt:lpstr>Corbel</vt:lpstr>
      <vt:lpstr>Gisha</vt:lpstr>
      <vt:lpstr>SketchLinesVTI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שיר בר מעוז</dc:creator>
  <cp:lastModifiedBy>שיר בר מעוז</cp:lastModifiedBy>
  <cp:revision>19</cp:revision>
  <dcterms:created xsi:type="dcterms:W3CDTF">2021-10-16T16:45:13Z</dcterms:created>
  <dcterms:modified xsi:type="dcterms:W3CDTF">2021-10-23T17:46:24Z</dcterms:modified>
</cp:coreProperties>
</file>

<file path=docProps/thumbnail.jpeg>
</file>